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62" r:id="rId5"/>
    <p:sldId id="307" r:id="rId6"/>
    <p:sldId id="363" r:id="rId7"/>
    <p:sldId id="427" r:id="rId8"/>
    <p:sldId id="409" r:id="rId9"/>
    <p:sldId id="428" r:id="rId10"/>
    <p:sldId id="429" r:id="rId11"/>
    <p:sldId id="43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1/4/2020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14739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203227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1899006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65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1247231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1/4/2020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1/4/2020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1/4/2020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1/4/2020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1/4/2020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1/4/2020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1/4/2020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1/4/2020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1/4/2020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1/4/2020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1/4/2020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1/4/2020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1)</a:t>
            </a:r>
          </a:p>
        </p:txBody>
      </p:sp>
    </p:spTree>
    <p:extLst>
      <p:ext uri="{BB962C8B-B14F-4D97-AF65-F5344CB8AC3E}">
        <p14:creationId xmlns:p14="http://schemas.microsoft.com/office/powerpoint/2010/main" val="1158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3:14-17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355312"/>
          </a:xfrm>
          <a:prstGeom prst="rect">
            <a:avLst/>
          </a:prstGeom>
          <a:noFill/>
          <a:ln>
            <a:noFill/>
          </a:ln>
        </p:spPr>
        <p:txBody>
          <a:bodyPr wrap="square" rtlCol="0">
            <a:spAutoFit/>
          </a:bodyPr>
          <a:lstStyle/>
          <a:p>
            <a:pPr algn="just"/>
            <a:r>
              <a:rPr lang="en-US" sz="3800" i="1" dirty="0">
                <a:solidFill>
                  <a:schemeClr val="bg1"/>
                </a:solidFill>
              </a:rPr>
              <a:t>14 You, however, </a:t>
            </a:r>
            <a:r>
              <a:rPr lang="en-US" sz="3800" b="1" i="1" u="sng" dirty="0">
                <a:solidFill>
                  <a:schemeClr val="bg1"/>
                </a:solidFill>
              </a:rPr>
              <a:t>continue</a:t>
            </a:r>
            <a:r>
              <a:rPr lang="en-US" sz="3800" i="1" dirty="0">
                <a:solidFill>
                  <a:schemeClr val="bg1"/>
                </a:solidFill>
              </a:rPr>
              <a:t>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endParaRPr lang="en-US" sz="3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John 15:5-6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785652"/>
          </a:xfrm>
          <a:prstGeom prst="rect">
            <a:avLst/>
          </a:prstGeom>
          <a:noFill/>
          <a:ln>
            <a:noFill/>
          </a:ln>
        </p:spPr>
        <p:txBody>
          <a:bodyPr wrap="square" rtlCol="0">
            <a:spAutoFit/>
          </a:bodyPr>
          <a:lstStyle/>
          <a:p>
            <a:pPr algn="just"/>
            <a:r>
              <a:rPr lang="en-US" sz="4000" i="1" dirty="0">
                <a:solidFill>
                  <a:schemeClr val="bg1"/>
                </a:solidFill>
              </a:rPr>
              <a:t>“5 I am the vine, you are the branches; he who </a:t>
            </a:r>
            <a:r>
              <a:rPr lang="en-US" sz="4000" b="1" i="1" u="sng" dirty="0">
                <a:solidFill>
                  <a:schemeClr val="bg1"/>
                </a:solidFill>
              </a:rPr>
              <a:t>abides</a:t>
            </a:r>
            <a:r>
              <a:rPr lang="en-US" sz="4000" i="1" dirty="0">
                <a:solidFill>
                  <a:schemeClr val="bg1"/>
                </a:solidFill>
              </a:rPr>
              <a:t> in Me and I in him, he bears much fruit, for apart from Me you can do nothing. 6 If anyone does not </a:t>
            </a:r>
            <a:r>
              <a:rPr lang="en-US" sz="4000" b="1" i="1" u="sng" dirty="0">
                <a:solidFill>
                  <a:schemeClr val="bg1"/>
                </a:solidFill>
              </a:rPr>
              <a:t>abide</a:t>
            </a:r>
            <a:r>
              <a:rPr lang="en-US" sz="4000" i="1" dirty="0">
                <a:solidFill>
                  <a:schemeClr val="bg1"/>
                </a:solidFill>
              </a:rPr>
              <a:t> in Me, he is thrown away as a branch and dries up; and they gather them, and cast them into the fire and they are burned.”</a:t>
            </a:r>
            <a:r>
              <a:rPr lang="en-US" sz="4000" dirty="0">
                <a:solidFill>
                  <a:schemeClr val="bg1"/>
                </a:solidFill>
              </a:rPr>
              <a:t> </a:t>
            </a:r>
          </a:p>
        </p:txBody>
      </p:sp>
    </p:spTree>
    <p:extLst>
      <p:ext uri="{BB962C8B-B14F-4D97-AF65-F5344CB8AC3E}">
        <p14:creationId xmlns:p14="http://schemas.microsoft.com/office/powerpoint/2010/main" val="39942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1 Corinthians 15:13-14</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algn="just"/>
            <a:r>
              <a:rPr lang="en-US" sz="4000" i="1" dirty="0">
                <a:solidFill>
                  <a:schemeClr val="bg1"/>
                </a:solidFill>
              </a:rPr>
              <a:t>“13 But if there is no resurrection of the dead, not even Christ has been raised; 14 and if Christ has not been raised, then our preaching is vain, your faith also is vain.”</a:t>
            </a:r>
            <a:r>
              <a:rPr lang="en-US" sz="4000" dirty="0">
                <a:solidFill>
                  <a:schemeClr val="bg1"/>
                </a:solidFill>
              </a:rPr>
              <a:t> </a:t>
            </a:r>
          </a:p>
        </p:txBody>
      </p:sp>
    </p:spTree>
    <p:extLst>
      <p:ext uri="{BB962C8B-B14F-4D97-AF65-F5344CB8AC3E}">
        <p14:creationId xmlns:p14="http://schemas.microsoft.com/office/powerpoint/2010/main" val="2650076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Attacks on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632311"/>
          </a:xfrm>
          <a:prstGeom prst="rect">
            <a:avLst/>
          </a:prstGeom>
          <a:noFill/>
          <a:ln>
            <a:noFill/>
          </a:ln>
        </p:spPr>
        <p:txBody>
          <a:bodyPr wrap="square" rtlCol="0">
            <a:spAutoFit/>
          </a:bodyPr>
          <a:lstStyle/>
          <a:p>
            <a:pPr marL="571500" lvl="0" indent="-571500" algn="just">
              <a:buFont typeface="Wingdings" panose="05000000000000000000" pitchFamily="2" charset="2"/>
              <a:buChar char="§"/>
            </a:pPr>
            <a:r>
              <a:rPr lang="en-US" sz="4000" dirty="0">
                <a:solidFill>
                  <a:schemeClr val="bg1"/>
                </a:solidFill>
              </a:rPr>
              <a:t>Many attack God’s Word by saying that it is full of errors and cannot be trusted. </a:t>
            </a:r>
          </a:p>
          <a:p>
            <a:pPr marL="571500" lvl="0" indent="-571500" algn="just">
              <a:buFont typeface="Wingdings" panose="05000000000000000000" pitchFamily="2" charset="2"/>
              <a:buChar char="§"/>
            </a:pPr>
            <a:r>
              <a:rPr lang="en-US" sz="4000" dirty="0">
                <a:solidFill>
                  <a:schemeClr val="bg1"/>
                </a:solidFill>
              </a:rPr>
              <a:t>Some say it cannot be properly interpreted. </a:t>
            </a:r>
          </a:p>
          <a:p>
            <a:pPr marL="571500" lvl="0" indent="-571500" algn="just">
              <a:buFont typeface="Wingdings" panose="05000000000000000000" pitchFamily="2" charset="2"/>
              <a:buChar char="§"/>
            </a:pPr>
            <a:r>
              <a:rPr lang="en-US" sz="4000" dirty="0">
                <a:solidFill>
                  <a:schemeClr val="bg1"/>
                </a:solidFill>
              </a:rPr>
              <a:t>Others say that since it’s an ancient manuscript it cannot be relied on for contemporary issues like human sexuality, marriage, parenting, science, or government. </a:t>
            </a:r>
          </a:p>
          <a:p>
            <a:pPr lvl="0" algn="ctr"/>
            <a:r>
              <a:rPr lang="en-US" sz="3600" i="1" dirty="0">
                <a:solidFill>
                  <a:schemeClr val="bg1"/>
                </a:solidFill>
              </a:rPr>
              <a:t>Through such lies, </a:t>
            </a:r>
          </a:p>
          <a:p>
            <a:pPr lvl="0" algn="ctr"/>
            <a:r>
              <a:rPr lang="en-US" sz="3600" i="1" dirty="0">
                <a:solidFill>
                  <a:schemeClr val="bg1"/>
                </a:solidFill>
              </a:rPr>
              <a:t>Satan hinders or overthrows the faith of many. </a:t>
            </a:r>
          </a:p>
        </p:txBody>
      </p:sp>
    </p:spTree>
    <p:extLst>
      <p:ext uri="{BB962C8B-B14F-4D97-AF65-F5344CB8AC3E}">
        <p14:creationId xmlns:p14="http://schemas.microsoft.com/office/powerpoint/2010/main" val="3000779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par>
                          <p:cTn id="18" fill="hold">
                            <p:stCondLst>
                              <p:cond delay="1750"/>
                            </p:stCondLst>
                            <p:childTnLst>
                              <p:par>
                                <p:cTn id="19" presetID="10" presetClass="entr" presetSubtype="0" fill="hold" grpId="0" nodeType="afterEffect">
                                  <p:stCondLst>
                                    <p:cond delay="175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750"/>
                                        <p:tgtEl>
                                          <p:spTgt spid="4">
                                            <p:txEl>
                                              <p:pRg st="3" end="3"/>
                                            </p:txEl>
                                          </p:spTgt>
                                        </p:tgtEl>
                                      </p:cBhvr>
                                    </p:animEffect>
                                  </p:childTnLst>
                                </p:cTn>
                              </p:par>
                              <p:par>
                                <p:cTn id="22" presetID="10" presetClass="entr" presetSubtype="0" fill="hold" grpId="0" nodeType="withEffect">
                                  <p:stCondLst>
                                    <p:cond delay="175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4000" i="1" dirty="0">
                <a:solidFill>
                  <a:schemeClr val="bg1"/>
                </a:solidFill>
              </a:rPr>
              <a:t>		…supplying wisdom for salvation</a:t>
            </a:r>
          </a:p>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a:t>
            </a:r>
          </a:p>
          <a:p>
            <a:pPr lvl="0" algn="just"/>
            <a:r>
              <a:rPr lang="en-US" sz="4000" i="1" dirty="0">
                <a:solidFill>
                  <a:schemeClr val="bg1"/>
                </a:solidFill>
              </a:rPr>
              <a:t>		…God-breathed; God-given</a:t>
            </a:r>
          </a:p>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p>
          <a:p>
            <a:pPr lvl="0" algn="just"/>
            <a:r>
              <a:rPr lang="en-US" sz="4000" i="1" dirty="0">
                <a:solidFill>
                  <a:schemeClr val="bg1"/>
                </a:solidFill>
              </a:rPr>
              <a:t>		…fully trustworthy</a:t>
            </a:r>
          </a:p>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a:t>
            </a:r>
          </a:p>
          <a:p>
            <a:pPr lvl="0" algn="just"/>
            <a:r>
              <a:rPr lang="en-US" sz="4000" i="1" dirty="0">
                <a:solidFill>
                  <a:schemeClr val="bg1"/>
                </a:solidFill>
              </a:rPr>
              <a:t>		…necessary for success</a:t>
            </a:r>
          </a:p>
        </p:txBody>
      </p:sp>
    </p:spTree>
    <p:extLst>
      <p:ext uri="{BB962C8B-B14F-4D97-AF65-F5344CB8AC3E}">
        <p14:creationId xmlns:p14="http://schemas.microsoft.com/office/powerpoint/2010/main" val="2197768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7000"/>
                            </p:stCondLst>
                            <p:childTnLst>
                              <p:par>
                                <p:cTn id="17" presetID="10" presetClass="entr" presetSubtype="0" fill="hold" grpId="0" nodeType="afterEffect">
                                  <p:stCondLst>
                                    <p:cond delay="2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grpId="0" nodeType="afterEffect">
                                  <p:stCondLst>
                                    <p:cond delay="12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2000"/>
                            </p:stCondLst>
                            <p:childTnLst>
                              <p:par>
                                <p:cTn id="25" presetID="10" presetClass="entr" presetSubtype="0" fill="hold" grpId="0" nodeType="after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par>
                          <p:cTn id="28" fill="hold">
                            <p:stCondLst>
                              <p:cond delay="14000"/>
                            </p:stCondLst>
                            <p:childTnLst>
                              <p:par>
                                <p:cTn id="29" presetID="10" presetClass="entr" presetSubtype="0" fill="hold" grpId="0" nodeType="afterEffect">
                                  <p:stCondLst>
                                    <p:cond delay="125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750"/>
                                        <p:tgtEl>
                                          <p:spTgt spid="4">
                                            <p:txEl>
                                              <p:pRg st="6" end="6"/>
                                            </p:txEl>
                                          </p:spTgt>
                                        </p:tgtEl>
                                      </p:cBhvr>
                                    </p:animEffect>
                                  </p:childTnLst>
                                </p:cTn>
                              </p:par>
                            </p:childTnLst>
                          </p:cTn>
                        </p:par>
                        <p:par>
                          <p:cTn id="32" fill="hold">
                            <p:stCondLst>
                              <p:cond delay="17000"/>
                            </p:stCondLst>
                            <p:childTnLst>
                              <p:par>
                                <p:cTn id="33" presetID="10" presetClass="entr" presetSubtype="0" fill="hold" grpId="0" nodeType="after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138773"/>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2800" i="1" dirty="0">
                <a:solidFill>
                  <a:schemeClr val="bg1"/>
                </a:solidFill>
              </a:rPr>
              <a:t>…supplying wisdom for salvation</a:t>
            </a:r>
          </a:p>
        </p:txBody>
      </p:sp>
      <p:sp>
        <p:nvSpPr>
          <p:cNvPr id="5" name="TextBox 4">
            <a:extLst>
              <a:ext uri="{FF2B5EF4-FFF2-40B4-BE49-F238E27FC236}">
                <a16:creationId xmlns:a16="http://schemas.microsoft.com/office/drawing/2014/main" id="{1D495FF8-53E9-48DA-98A7-6D332B599460}"/>
              </a:ext>
            </a:extLst>
          </p:cNvPr>
          <p:cNvSpPr txBox="1"/>
          <p:nvPr/>
        </p:nvSpPr>
        <p:spPr>
          <a:xfrm>
            <a:off x="262554" y="2548021"/>
            <a:ext cx="11661731" cy="1077218"/>
          </a:xfrm>
          <a:prstGeom prst="rect">
            <a:avLst/>
          </a:prstGeom>
          <a:noFill/>
          <a:ln>
            <a:noFill/>
          </a:ln>
        </p:spPr>
        <p:txBody>
          <a:bodyPr wrap="square" rtlCol="0">
            <a:spAutoFit/>
          </a:bodyPr>
          <a:lstStyle/>
          <a:p>
            <a:pPr marL="514350" lvl="0" indent="-514350" algn="just">
              <a:buAutoNum type="alphaUcPeriod"/>
            </a:pPr>
            <a:r>
              <a:rPr lang="en-US" sz="3200" dirty="0">
                <a:solidFill>
                  <a:schemeClr val="bg1"/>
                </a:solidFill>
              </a:rPr>
              <a:t>Scripture teaches us our need for salvation</a:t>
            </a:r>
          </a:p>
          <a:p>
            <a:pPr lvl="0" algn="just"/>
            <a:r>
              <a:rPr lang="en-US" sz="3200" i="1" dirty="0">
                <a:solidFill>
                  <a:schemeClr val="bg1"/>
                </a:solidFill>
              </a:rPr>
              <a:t>	(Romans 3:23; 6:23; John 3:36) </a:t>
            </a:r>
          </a:p>
        </p:txBody>
      </p:sp>
      <p:sp>
        <p:nvSpPr>
          <p:cNvPr id="6" name="TextBox 5">
            <a:extLst>
              <a:ext uri="{FF2B5EF4-FFF2-40B4-BE49-F238E27FC236}">
                <a16:creationId xmlns:a16="http://schemas.microsoft.com/office/drawing/2014/main" id="{72E317DD-D9DC-40D5-B223-112A848A0D73}"/>
              </a:ext>
            </a:extLst>
          </p:cNvPr>
          <p:cNvSpPr txBox="1"/>
          <p:nvPr/>
        </p:nvSpPr>
        <p:spPr>
          <a:xfrm>
            <a:off x="259974" y="3692314"/>
            <a:ext cx="11661731" cy="1077218"/>
          </a:xfrm>
          <a:prstGeom prst="rect">
            <a:avLst/>
          </a:prstGeom>
          <a:noFill/>
          <a:ln>
            <a:noFill/>
          </a:ln>
        </p:spPr>
        <p:txBody>
          <a:bodyPr wrap="square" rtlCol="0">
            <a:spAutoFit/>
          </a:bodyPr>
          <a:lstStyle/>
          <a:p>
            <a:pPr marL="514350" lvl="0" indent="-514350" algn="just">
              <a:buFont typeface="+mj-lt"/>
              <a:buAutoNum type="alphaUcPeriod" startAt="2"/>
            </a:pPr>
            <a:r>
              <a:rPr lang="en-US" sz="3200" dirty="0">
                <a:solidFill>
                  <a:schemeClr val="bg1"/>
                </a:solidFill>
              </a:rPr>
              <a:t>Scripture teaches us God’s plan for salvation</a:t>
            </a:r>
          </a:p>
          <a:p>
            <a:pPr lvl="0" algn="just"/>
            <a:r>
              <a:rPr lang="en-US" sz="3200" i="1" dirty="0">
                <a:solidFill>
                  <a:schemeClr val="bg1"/>
                </a:solidFill>
              </a:rPr>
              <a:t>	(John 1:29; Romans 4:25; John 3:16; Romans 10:13; John 3:18) </a:t>
            </a:r>
          </a:p>
        </p:txBody>
      </p:sp>
    </p:spTree>
    <p:extLst>
      <p:ext uri="{BB962C8B-B14F-4D97-AF65-F5344CB8AC3E}">
        <p14:creationId xmlns:p14="http://schemas.microsoft.com/office/powerpoint/2010/main" val="1980049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par>
                          <p:cTn id="17" fill="hold">
                            <p:stCondLst>
                              <p:cond delay="1750"/>
                            </p:stCondLst>
                            <p:childTnLst>
                              <p:par>
                                <p:cTn id="18" presetID="10" presetClass="entr" presetSubtype="0" fill="hold" grpId="0" nodeType="afterEffect">
                                  <p:stCondLst>
                                    <p:cond delay="125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75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750"/>
                                        <p:tgtEl>
                                          <p:spTgt spid="6">
                                            <p:txEl>
                                              <p:pRg st="0" end="0"/>
                                            </p:txEl>
                                          </p:spTgt>
                                        </p:tgtEl>
                                      </p:cBhvr>
                                    </p:animEffect>
                                  </p:childTnLst>
                                </p:cTn>
                              </p:par>
                            </p:childTnLst>
                          </p:cTn>
                        </p:par>
                        <p:par>
                          <p:cTn id="26" fill="hold">
                            <p:stCondLst>
                              <p:cond delay="1750"/>
                            </p:stCondLst>
                            <p:childTnLst>
                              <p:par>
                                <p:cTn id="27" presetID="10" presetClass="entr" presetSubtype="0" fill="hold" grpId="0" nodeType="afterEffect">
                                  <p:stCondLst>
                                    <p:cond delay="125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17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1)</a:t>
            </a:r>
          </a:p>
        </p:txBody>
      </p:sp>
    </p:spTree>
    <p:extLst>
      <p:ext uri="{BB962C8B-B14F-4D97-AF65-F5344CB8AC3E}">
        <p14:creationId xmlns:p14="http://schemas.microsoft.com/office/powerpoint/2010/main" val="1674157843"/>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12456</TotalTime>
  <Words>489</Words>
  <Application>Microsoft Office PowerPoint</Application>
  <PresentationFormat>Widescreen</PresentationFormat>
  <Paragraphs>44</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93</cp:revision>
  <dcterms:created xsi:type="dcterms:W3CDTF">2018-11-24T16:00:56Z</dcterms:created>
  <dcterms:modified xsi:type="dcterms:W3CDTF">2020-01-04T17:54:17Z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